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4BDB5CAB-F2DB-4AFC-9528-329095BB0F92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798CF69-413D-4497-B63E-E3A89D24575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6067BC1-F507-4D2A-AF11-C7DEC95A3E9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51E6986-A7D6-4F50-9090-8C011231345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51EF2B9-740B-45CA-8D2C-17636FDDCB3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7CE3A35-E142-4567-BFA0-8A204D0F16F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F839B09-EF50-4B5F-8DF9-163295D7E40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738AAED-4B4A-46C7-826E-062DC6F3B76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1ACE7E4-B54C-4AD0-8FFD-ED66B15F86A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25764FD-803F-4075-BA0E-A9684810E11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549874-DD8F-4A24-ACB8-1788B725AD0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D24B34F-2105-44F8-9020-5DF82714470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910C730-0B05-4AE6-8EA3-030DE8D7A46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2.jpeg"/><Relationship Id="rId3" Type="http://schemas.openxmlformats.org/officeDocument/2006/relationships/image" Target="../media/image9.jpeg"/><Relationship Id="rId4" Type="http://schemas.openxmlformats.org/officeDocument/2006/relationships/image" Target="../media/image3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0" descr="/mnt/data/breaking_the_chains_of_control.png"/>
          <p:cNvPicPr/>
          <p:nvPr/>
        </p:nvPicPr>
        <p:blipFill>
          <a:blip r:embed="rId1"/>
          <a:srcRect l="49995" t="0" r="-80826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8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1"/>
          <p:cNvSpPr/>
          <p:nvPr/>
        </p:nvSpPr>
        <p:spPr>
          <a:xfrm>
            <a:off x="12600" y="-12240"/>
            <a:ext cx="12191400" cy="685764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2"/>
          <p:cNvSpPr/>
          <p:nvPr/>
        </p:nvSpPr>
        <p:spPr>
          <a:xfrm>
            <a:off x="594360" y="658440"/>
            <a:ext cx="612612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1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HUMAN ORIGIN TRILOGY</a:t>
            </a:r>
            <a:endParaRPr lang="en-US" sz="3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3"/>
          <p:cNvSpPr/>
          <p:nvPr/>
        </p:nvSpPr>
        <p:spPr>
          <a:xfrm>
            <a:off x="640080" y="1225440"/>
            <a:ext cx="5760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5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Book One names the crisis. Book Two traces the road. Book Three breaks the chains.</a:t>
            </a:r>
            <a:endParaRPr lang="en-US" sz="15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4"/>
          <p:cNvSpPr/>
          <p:nvPr/>
        </p:nvSpPr>
        <p:spPr>
          <a:xfrm>
            <a:off x="658080" y="1764720"/>
            <a:ext cx="2834640" cy="360"/>
          </a:xfrm>
          <a:prstGeom prst="line">
            <a:avLst/>
          </a:prstGeom>
          <a:ln w="1651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5"/>
          <p:cNvSpPr/>
          <p:nvPr/>
        </p:nvSpPr>
        <p:spPr>
          <a:xfrm>
            <a:off x="7159680" y="2240280"/>
            <a:ext cx="1234080" cy="197460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" name="Image 1" descr="/mnt/data/Shorting_Human_Origin_eBook_Cover_KDP_1600x2560.jpg"/>
          <p:cNvPicPr/>
          <p:nvPr/>
        </p:nvPicPr>
        <p:blipFill>
          <a:blip r:embed="rId2"/>
          <a:stretch/>
        </p:blipFill>
        <p:spPr>
          <a:xfrm>
            <a:off x="7086600" y="2148840"/>
            <a:ext cx="1234080" cy="197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Shape 6"/>
          <p:cNvSpPr/>
          <p:nvPr/>
        </p:nvSpPr>
        <p:spPr>
          <a:xfrm>
            <a:off x="7086600" y="2148840"/>
            <a:ext cx="1234080" cy="197460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7"/>
          <p:cNvSpPr/>
          <p:nvPr/>
        </p:nvSpPr>
        <p:spPr>
          <a:xfrm>
            <a:off x="8348400" y="1938600"/>
            <a:ext cx="1389600" cy="222156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8"/>
          <p:cNvSpPr/>
          <p:nvPr/>
        </p:nvSpPr>
        <p:spPr>
          <a:xfrm>
            <a:off x="8275320" y="1847160"/>
            <a:ext cx="1389600" cy="222156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9"/>
          <p:cNvSpPr/>
          <p:nvPr/>
        </p:nvSpPr>
        <p:spPr>
          <a:xfrm>
            <a:off x="9720000" y="2240280"/>
            <a:ext cx="1234080" cy="197460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2" name="Image 3" descr="/mnt/data/Breaking_the_Chains_eBook_Cover_KDP_1600x2560.jpg"/>
          <p:cNvPicPr/>
          <p:nvPr/>
        </p:nvPicPr>
        <p:blipFill>
          <a:blip r:embed="rId3"/>
          <a:stretch/>
        </p:blipFill>
        <p:spPr>
          <a:xfrm>
            <a:off x="9646920" y="2148840"/>
            <a:ext cx="1234080" cy="1974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Shape 10"/>
          <p:cNvSpPr/>
          <p:nvPr/>
        </p:nvSpPr>
        <p:spPr>
          <a:xfrm>
            <a:off x="9646920" y="2148840"/>
            <a:ext cx="1234080" cy="197460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1"/>
          <p:cNvSpPr/>
          <p:nvPr/>
        </p:nvSpPr>
        <p:spPr>
          <a:xfrm>
            <a:off x="658440" y="5870520"/>
            <a:ext cx="69490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AI • CONTROL • HUMAN DIGNITY • KINGDOM FREEDOM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2"/>
          <p:cNvSpPr/>
          <p:nvPr/>
        </p:nvSpPr>
        <p:spPr>
          <a:xfrm>
            <a:off x="658440" y="6309360"/>
            <a:ext cx="44802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8b929e"/>
                </a:solidFill>
                <a:effectLst/>
                <a:uFillTx/>
                <a:latin typeface="Aptos"/>
                <a:ea typeface="Aptos"/>
              </a:rPr>
              <a:t>DISCIPLES OF LOVE</a:t>
            </a:r>
            <a:endParaRPr lang="en-US" sz="1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3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01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4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" name=""/>
          <p:cNvPicPr/>
          <p:nvPr/>
        </p:nvPicPr>
        <p:blipFill>
          <a:blip r:embed="rId4"/>
          <a:stretch/>
        </p:blipFill>
        <p:spPr>
          <a:xfrm>
            <a:off x="8229600" y="1869120"/>
            <a:ext cx="1396440" cy="2233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0" descr="/mnt/data/digital_disruption_and_human_identity.png"/>
          <p:cNvPicPr/>
          <p:nvPr/>
        </p:nvPicPr>
        <p:blipFill>
          <a:blip r:embed="rId1"/>
          <a:srcRect l="11998" t="0" r="-196194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48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"/>
          <p:cNvSpPr/>
          <p:nvPr/>
        </p:nvSpPr>
        <p:spPr>
          <a:xfrm>
            <a:off x="548640" y="438840"/>
            <a:ext cx="76806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TRILOGY ARC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2"/>
          <p:cNvSpPr/>
          <p:nvPr/>
        </p:nvSpPr>
        <p:spPr>
          <a:xfrm>
            <a:off x="548640" y="1134000"/>
            <a:ext cx="7066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One warning. One road. One way out.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Shape 3"/>
          <p:cNvSpPr/>
          <p:nvPr/>
        </p:nvSpPr>
        <p:spPr>
          <a:xfrm>
            <a:off x="548640" y="166392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4"/>
          <p:cNvSpPr/>
          <p:nvPr/>
        </p:nvSpPr>
        <p:spPr>
          <a:xfrm>
            <a:off x="914400" y="1920240"/>
            <a:ext cx="1325520" cy="21211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5" name="Image 1" descr="/mnt/data/Shorting_Human_Origin_eBook_Cover_KDP_1600x2560.jpg"/>
          <p:cNvPicPr/>
          <p:nvPr/>
        </p:nvPicPr>
        <p:blipFill>
          <a:blip r:embed="rId2"/>
          <a:stretch/>
        </p:blipFill>
        <p:spPr>
          <a:xfrm>
            <a:off x="841320" y="1828800"/>
            <a:ext cx="1325520" cy="212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Shape 5"/>
          <p:cNvSpPr/>
          <p:nvPr/>
        </p:nvSpPr>
        <p:spPr>
          <a:xfrm>
            <a:off x="841320" y="1828800"/>
            <a:ext cx="1325520" cy="21211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6"/>
          <p:cNvSpPr/>
          <p:nvPr/>
        </p:nvSpPr>
        <p:spPr>
          <a:xfrm>
            <a:off x="841320" y="4160520"/>
            <a:ext cx="5940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01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7"/>
          <p:cNvSpPr/>
          <p:nvPr/>
        </p:nvSpPr>
        <p:spPr>
          <a:xfrm>
            <a:off x="1444680" y="4114800"/>
            <a:ext cx="191988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SHORTING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HUMAN ORIGIN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8"/>
          <p:cNvSpPr/>
          <p:nvPr/>
        </p:nvSpPr>
        <p:spPr>
          <a:xfrm>
            <a:off x="1444680" y="4754880"/>
            <a:ext cx="1828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The Crisis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9"/>
          <p:cNvSpPr/>
          <p:nvPr/>
        </p:nvSpPr>
        <p:spPr>
          <a:xfrm>
            <a:off x="4325040" y="1920240"/>
            <a:ext cx="1325520" cy="21211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10"/>
          <p:cNvSpPr/>
          <p:nvPr/>
        </p:nvSpPr>
        <p:spPr>
          <a:xfrm>
            <a:off x="4251960" y="1828800"/>
            <a:ext cx="1325520" cy="21211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1"/>
          <p:cNvSpPr/>
          <p:nvPr/>
        </p:nvSpPr>
        <p:spPr>
          <a:xfrm>
            <a:off x="4251960" y="4160520"/>
            <a:ext cx="5940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02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2"/>
          <p:cNvSpPr/>
          <p:nvPr/>
        </p:nvSpPr>
        <p:spPr>
          <a:xfrm>
            <a:off x="4855320" y="4114800"/>
            <a:ext cx="191988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ROAD TO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ARMAGEDDON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3"/>
          <p:cNvSpPr/>
          <p:nvPr/>
        </p:nvSpPr>
        <p:spPr>
          <a:xfrm>
            <a:off x="4855320" y="4754880"/>
            <a:ext cx="1828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The Road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" name="Shape 14"/>
          <p:cNvSpPr/>
          <p:nvPr/>
        </p:nvSpPr>
        <p:spPr>
          <a:xfrm>
            <a:off x="7735680" y="1920240"/>
            <a:ext cx="1325520" cy="21211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3" descr="/mnt/data/Breaking_the_Chains_eBook_Cover_KDP_1600x2560.jpg"/>
          <p:cNvPicPr/>
          <p:nvPr/>
        </p:nvPicPr>
        <p:blipFill>
          <a:blip r:embed="rId3"/>
          <a:stretch/>
        </p:blipFill>
        <p:spPr>
          <a:xfrm>
            <a:off x="7662600" y="1828800"/>
            <a:ext cx="1325520" cy="212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Shape 15"/>
          <p:cNvSpPr/>
          <p:nvPr/>
        </p:nvSpPr>
        <p:spPr>
          <a:xfrm>
            <a:off x="7662600" y="1828800"/>
            <a:ext cx="1325520" cy="21211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16"/>
          <p:cNvSpPr/>
          <p:nvPr/>
        </p:nvSpPr>
        <p:spPr>
          <a:xfrm>
            <a:off x="7662600" y="4160520"/>
            <a:ext cx="5940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03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17"/>
          <p:cNvSpPr/>
          <p:nvPr/>
        </p:nvSpPr>
        <p:spPr>
          <a:xfrm>
            <a:off x="8266320" y="4114800"/>
            <a:ext cx="191988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BREAKING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CHAINS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18"/>
          <p:cNvSpPr/>
          <p:nvPr/>
        </p:nvSpPr>
        <p:spPr>
          <a:xfrm>
            <a:off x="8266320" y="4754880"/>
            <a:ext cx="1828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The Liberation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19"/>
          <p:cNvSpPr/>
          <p:nvPr/>
        </p:nvSpPr>
        <p:spPr>
          <a:xfrm>
            <a:off x="2441160" y="2880360"/>
            <a:ext cx="1417320" cy="360"/>
          </a:xfrm>
          <a:prstGeom prst="line">
            <a:avLst/>
          </a:prstGeom>
          <a:ln w="25400">
            <a:solidFill>
              <a:srgbClr val="e31b2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20"/>
          <p:cNvSpPr/>
          <p:nvPr/>
        </p:nvSpPr>
        <p:spPr>
          <a:xfrm>
            <a:off x="5852160" y="2880360"/>
            <a:ext cx="1417320" cy="360"/>
          </a:xfrm>
          <a:prstGeom prst="line">
            <a:avLst/>
          </a:prstGeom>
          <a:ln w="25400">
            <a:solidFill>
              <a:srgbClr val="e31b2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21"/>
          <p:cNvSpPr/>
          <p:nvPr/>
        </p:nvSpPr>
        <p:spPr>
          <a:xfrm>
            <a:off x="594360" y="5989320"/>
            <a:ext cx="10972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0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Crisis → Road → Freedom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22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02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23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6" name=""/>
          <p:cNvPicPr/>
          <p:nvPr/>
        </p:nvPicPr>
        <p:blipFill>
          <a:blip r:embed="rId4"/>
          <a:stretch/>
        </p:blipFill>
        <p:spPr>
          <a:xfrm>
            <a:off x="4189680" y="1828800"/>
            <a:ext cx="1371600" cy="2193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 0" descr="/mnt/data/shorting_human_origin_ai_and_scarcity.png"/>
          <p:cNvPicPr/>
          <p:nvPr/>
        </p:nvPicPr>
        <p:blipFill>
          <a:blip r:embed="rId1"/>
          <a:srcRect l="49994" t="0" r="-76766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1"/>
          <p:cNvSpPr/>
          <p:nvPr/>
        </p:nvSpPr>
        <p:spPr>
          <a:xfrm>
            <a:off x="594360" y="502920"/>
            <a:ext cx="749772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BOOK ONE NAMES THE CRISIS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2"/>
          <p:cNvSpPr/>
          <p:nvPr/>
        </p:nvSpPr>
        <p:spPr>
          <a:xfrm>
            <a:off x="594360" y="1197720"/>
            <a:ext cx="68979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AI is not running out of computation first. It is running out of origin.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3"/>
          <p:cNvSpPr/>
          <p:nvPr/>
        </p:nvSpPr>
        <p:spPr>
          <a:xfrm>
            <a:off x="594360" y="172800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4"/>
          <p:cNvSpPr/>
          <p:nvPr/>
        </p:nvSpPr>
        <p:spPr>
          <a:xfrm>
            <a:off x="685800" y="1965960"/>
            <a:ext cx="3657240" cy="3337200"/>
          </a:xfrm>
          <a:prstGeom prst="rect">
            <a:avLst/>
          </a:prstGeom>
          <a:solidFill>
            <a:srgbClr val="000000">
              <a:alpha val="82000"/>
            </a:srgbClr>
          </a:solidFill>
          <a:ln w="7620">
            <a:solidFill>
              <a:srgbClr val="b11216">
                <a:alpha val="2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5"/>
          <p:cNvSpPr/>
          <p:nvPr/>
        </p:nvSpPr>
        <p:spPr>
          <a:xfrm>
            <a:off x="932760" y="2240280"/>
            <a:ext cx="31543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0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SHORTING HUMAN ORIGIN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6"/>
          <p:cNvSpPr/>
          <p:nvPr/>
        </p:nvSpPr>
        <p:spPr>
          <a:xfrm>
            <a:off x="932760" y="2788920"/>
            <a:ext cx="3062880" cy="196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The data famine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Model collapse &amp; benchmark theater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Provenance as the new scarcity layer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Human judgment as the source of intelligence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7"/>
          <p:cNvSpPr/>
          <p:nvPr/>
        </p:nvSpPr>
        <p:spPr>
          <a:xfrm>
            <a:off x="8577000" y="868680"/>
            <a:ext cx="1874160" cy="299880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6" name="Image 1" descr="/mnt/data/Shorting_Human_Origin_eBook_Cover_KDP_1600x2560.jpg"/>
          <p:cNvPicPr/>
          <p:nvPr/>
        </p:nvPicPr>
        <p:blipFill>
          <a:blip r:embed="rId2"/>
          <a:stretch/>
        </p:blipFill>
        <p:spPr>
          <a:xfrm>
            <a:off x="8503920" y="777240"/>
            <a:ext cx="1874160" cy="299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Shape 8"/>
          <p:cNvSpPr/>
          <p:nvPr/>
        </p:nvSpPr>
        <p:spPr>
          <a:xfrm>
            <a:off x="8503920" y="777240"/>
            <a:ext cx="1874160" cy="299880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9"/>
          <p:cNvSpPr/>
          <p:nvPr/>
        </p:nvSpPr>
        <p:spPr>
          <a:xfrm>
            <a:off x="5577840" y="4434840"/>
            <a:ext cx="5303160" cy="84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000" b="0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“Machines can imitate traces of human life — but they cannot become the source.”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10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03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11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 0" descr="/mnt/data/road_to_armageddon_dystopian_future_ahead.png"/>
          <p:cNvPicPr/>
          <p:nvPr/>
        </p:nvPicPr>
        <p:blipFill>
          <a:blip r:embed="rId1"/>
          <a:srcRect l="49994" t="0" r="-234187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"/>
          <p:cNvSpPr/>
          <p:nvPr/>
        </p:nvSpPr>
        <p:spPr>
          <a:xfrm>
            <a:off x="548640" y="502920"/>
            <a:ext cx="77720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BOOK TWO TRACES THE ROAD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2"/>
          <p:cNvSpPr/>
          <p:nvPr/>
        </p:nvSpPr>
        <p:spPr>
          <a:xfrm>
            <a:off x="548640" y="1197720"/>
            <a:ext cx="71503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The managed world did not appear overnight. It was built through systems.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Shape 3"/>
          <p:cNvSpPr/>
          <p:nvPr/>
        </p:nvSpPr>
        <p:spPr>
          <a:xfrm>
            <a:off x="548640" y="172800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4"/>
          <p:cNvSpPr/>
          <p:nvPr/>
        </p:nvSpPr>
        <p:spPr>
          <a:xfrm>
            <a:off x="850320" y="2057400"/>
            <a:ext cx="1691280" cy="27061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Shape 5"/>
          <p:cNvSpPr/>
          <p:nvPr/>
        </p:nvSpPr>
        <p:spPr>
          <a:xfrm>
            <a:off x="777240" y="1965960"/>
            <a:ext cx="1691280" cy="27061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6"/>
          <p:cNvSpPr/>
          <p:nvPr/>
        </p:nvSpPr>
        <p:spPr>
          <a:xfrm>
            <a:off x="3017520" y="1874520"/>
            <a:ext cx="4114440" cy="2971440"/>
          </a:xfrm>
          <a:prstGeom prst="rect">
            <a:avLst/>
          </a:prstGeom>
          <a:solidFill>
            <a:srgbClr val="000000">
              <a:alpha val="80000"/>
            </a:srgbClr>
          </a:solidFill>
          <a:ln w="7620">
            <a:solidFill>
              <a:srgbClr val="b11216">
                <a:alpha val="2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7"/>
          <p:cNvSpPr/>
          <p:nvPr/>
        </p:nvSpPr>
        <p:spPr>
          <a:xfrm>
            <a:off x="3337560" y="2148840"/>
            <a:ext cx="34743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1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ROAD TO ARMAGEDDON</a:t>
            </a:r>
            <a:endParaRPr lang="en-US" sz="2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8"/>
          <p:cNvSpPr/>
          <p:nvPr/>
        </p:nvSpPr>
        <p:spPr>
          <a:xfrm>
            <a:off x="3337560" y="2724840"/>
            <a:ext cx="3382920" cy="178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Money without mercy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War as an operating system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Propaganda &amp; synthetic reality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Digital identity and managed access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AI as the final interface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9"/>
          <p:cNvSpPr/>
          <p:nvPr/>
        </p:nvSpPr>
        <p:spPr>
          <a:xfrm>
            <a:off x="7543800" y="5166360"/>
            <a:ext cx="3885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fontScale="85000" lnSpcReduction="1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2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From human dignity to human optimization.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0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04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11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4" name=""/>
          <p:cNvPicPr/>
          <p:nvPr/>
        </p:nvPicPr>
        <p:blipFill>
          <a:blip r:embed="rId2"/>
          <a:stretch/>
        </p:blipFill>
        <p:spPr>
          <a:xfrm>
            <a:off x="685800" y="1828800"/>
            <a:ext cx="1828800" cy="2924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 0" descr="/mnt/data/breaking_chains_under_a_radiant_cross.png"/>
          <p:cNvPicPr/>
          <p:nvPr/>
        </p:nvPicPr>
        <p:blipFill>
          <a:blip r:embed="rId1"/>
          <a:srcRect l="49995" t="0" r="-80826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68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1"/>
          <p:cNvSpPr/>
          <p:nvPr/>
        </p:nvSpPr>
        <p:spPr>
          <a:xfrm>
            <a:off x="594360" y="502920"/>
            <a:ext cx="73148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850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BOOK THREE BREAKS THE CHAINS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2"/>
          <p:cNvSpPr/>
          <p:nvPr/>
        </p:nvSpPr>
        <p:spPr>
          <a:xfrm>
            <a:off x="594360" y="1197720"/>
            <a:ext cx="6729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The liberation volume: not escape — walking free under Christ.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3"/>
          <p:cNvSpPr/>
          <p:nvPr/>
        </p:nvSpPr>
        <p:spPr>
          <a:xfrm>
            <a:off x="594360" y="172800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4"/>
          <p:cNvSpPr/>
          <p:nvPr/>
        </p:nvSpPr>
        <p:spPr>
          <a:xfrm>
            <a:off x="8805600" y="914400"/>
            <a:ext cx="1691280" cy="27061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91" name="Image 1" descr="/mnt/data/Breaking_the_Chains_eBook_Cover_KDP_1600x2560.jpg"/>
          <p:cNvPicPr/>
          <p:nvPr/>
        </p:nvPicPr>
        <p:blipFill>
          <a:blip r:embed="rId2"/>
          <a:stretch/>
        </p:blipFill>
        <p:spPr>
          <a:xfrm>
            <a:off x="8732520" y="822960"/>
            <a:ext cx="1691280" cy="2706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Shape 5"/>
          <p:cNvSpPr/>
          <p:nvPr/>
        </p:nvSpPr>
        <p:spPr>
          <a:xfrm>
            <a:off x="8732520" y="822960"/>
            <a:ext cx="1691280" cy="27061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6"/>
          <p:cNvSpPr/>
          <p:nvPr/>
        </p:nvSpPr>
        <p:spPr>
          <a:xfrm>
            <a:off x="713160" y="2057400"/>
            <a:ext cx="4160160" cy="3062880"/>
          </a:xfrm>
          <a:prstGeom prst="rect">
            <a:avLst/>
          </a:prstGeom>
          <a:solidFill>
            <a:srgbClr val="000000">
              <a:alpha val="82000"/>
            </a:srgbClr>
          </a:solidFill>
          <a:ln w="7620">
            <a:solidFill>
              <a:srgbClr val="b11216">
                <a:alpha val="2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7"/>
          <p:cNvSpPr/>
          <p:nvPr/>
        </p:nvSpPr>
        <p:spPr>
          <a:xfrm>
            <a:off x="1005840" y="2359080"/>
            <a:ext cx="35658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2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BREAKING THE CHAINS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8"/>
          <p:cNvSpPr/>
          <p:nvPr/>
        </p:nvSpPr>
        <p:spPr>
          <a:xfrm>
            <a:off x="1005840" y="2926080"/>
            <a:ext cx="3520080" cy="178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Fear, debt, screens, approval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The free home and free church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Communities of refuge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Work without slavery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4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• </a:t>
            </a:r>
            <a:r>
              <a:rPr lang="en-US" sz="14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Technology under love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9"/>
          <p:cNvSpPr/>
          <p:nvPr/>
        </p:nvSpPr>
        <p:spPr>
          <a:xfrm>
            <a:off x="5349240" y="4709160"/>
            <a:ext cx="493740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0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“The strongest chains are the ones people defend because they no longer remember what freedom feels like.”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0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05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11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 0" descr="/mnt/data/breaking_the_chains_of_control.png"/>
          <p:cNvPicPr/>
          <p:nvPr/>
        </p:nvPicPr>
        <p:blipFill>
          <a:blip r:embed="rId1"/>
          <a:srcRect l="49995" t="0" r="-80826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40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"/>
          <p:cNvSpPr/>
          <p:nvPr/>
        </p:nvSpPr>
        <p:spPr>
          <a:xfrm>
            <a:off x="548640" y="457200"/>
            <a:ext cx="749772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77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WARNING BENEATH THE TRILOGY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2"/>
          <p:cNvSpPr/>
          <p:nvPr/>
        </p:nvSpPr>
        <p:spPr>
          <a:xfrm>
            <a:off x="548640" y="1152000"/>
            <a:ext cx="68979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The books are connected by one central question: what still belongs to the human soul?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3"/>
          <p:cNvSpPr/>
          <p:nvPr/>
        </p:nvSpPr>
        <p:spPr>
          <a:xfrm>
            <a:off x="548640" y="168228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4"/>
          <p:cNvSpPr/>
          <p:nvPr/>
        </p:nvSpPr>
        <p:spPr>
          <a:xfrm>
            <a:off x="640080" y="2011680"/>
            <a:ext cx="3200040" cy="109692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b11216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5"/>
          <p:cNvSpPr/>
          <p:nvPr/>
        </p:nvSpPr>
        <p:spPr>
          <a:xfrm>
            <a:off x="804600" y="2157840"/>
            <a:ext cx="28342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AI WITHOUT ORIGIN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6"/>
          <p:cNvSpPr/>
          <p:nvPr/>
        </p:nvSpPr>
        <p:spPr>
          <a:xfrm>
            <a:off x="804600" y="245052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Synthetic systems depend on human traces they cannot generate from nothing.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Shape 7"/>
          <p:cNvSpPr/>
          <p:nvPr/>
        </p:nvSpPr>
        <p:spPr>
          <a:xfrm>
            <a:off x="4434840" y="2011680"/>
            <a:ext cx="3200040" cy="109692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b11216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8"/>
          <p:cNvSpPr/>
          <p:nvPr/>
        </p:nvSpPr>
        <p:spPr>
          <a:xfrm>
            <a:off x="4599360" y="2157840"/>
            <a:ext cx="28342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THE MANAGED WORLD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9"/>
          <p:cNvSpPr/>
          <p:nvPr/>
        </p:nvSpPr>
        <p:spPr>
          <a:xfrm>
            <a:off x="4599360" y="245052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Convenience becomes dependency when every system requires permission.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Shape 10"/>
          <p:cNvSpPr/>
          <p:nvPr/>
        </p:nvSpPr>
        <p:spPr>
          <a:xfrm>
            <a:off x="8229600" y="2011680"/>
            <a:ext cx="3200040" cy="109692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b11216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11"/>
          <p:cNvSpPr/>
          <p:nvPr/>
        </p:nvSpPr>
        <p:spPr>
          <a:xfrm>
            <a:off x="8394120" y="2157840"/>
            <a:ext cx="28342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SCREENS AS DISCIPLESHIP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12"/>
          <p:cNvSpPr/>
          <p:nvPr/>
        </p:nvSpPr>
        <p:spPr>
          <a:xfrm>
            <a:off x="8394120" y="245052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The screen trains attention, desire, fear, identity, and reality.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13"/>
          <p:cNvSpPr/>
          <p:nvPr/>
        </p:nvSpPr>
        <p:spPr>
          <a:xfrm>
            <a:off x="640080" y="3611880"/>
            <a:ext cx="3200040" cy="109692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b11216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14"/>
          <p:cNvSpPr/>
          <p:nvPr/>
        </p:nvSpPr>
        <p:spPr>
          <a:xfrm>
            <a:off x="804600" y="3758040"/>
            <a:ext cx="28342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MONEY WITHOUT MERCY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5"/>
          <p:cNvSpPr/>
          <p:nvPr/>
        </p:nvSpPr>
        <p:spPr>
          <a:xfrm>
            <a:off x="804600" y="405072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Debt and financialization capture the future before it arrives.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16"/>
          <p:cNvSpPr/>
          <p:nvPr/>
        </p:nvSpPr>
        <p:spPr>
          <a:xfrm>
            <a:off x="4434840" y="3611880"/>
            <a:ext cx="3200040" cy="109692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b11216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17"/>
          <p:cNvSpPr/>
          <p:nvPr/>
        </p:nvSpPr>
        <p:spPr>
          <a:xfrm>
            <a:off x="4599360" y="3758040"/>
            <a:ext cx="28342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TECHNOLOGY UNDER LOVE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18"/>
          <p:cNvSpPr/>
          <p:nvPr/>
        </p:nvSpPr>
        <p:spPr>
          <a:xfrm>
            <a:off x="4599360" y="405072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Tools must kneel beneath dignity, Sabbath, mercy, and truth.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19"/>
          <p:cNvSpPr/>
          <p:nvPr/>
        </p:nvSpPr>
        <p:spPr>
          <a:xfrm>
            <a:off x="8229600" y="3611880"/>
            <a:ext cx="3200040" cy="1096920"/>
          </a:xfrm>
          <a:prstGeom prst="rect">
            <a:avLst/>
          </a:prstGeom>
          <a:solidFill>
            <a:srgbClr val="000000">
              <a:alpha val="65000"/>
            </a:srgbClr>
          </a:solidFill>
          <a:ln w="12700">
            <a:solidFill>
              <a:srgbClr val="b11216">
                <a:alpha val="6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20"/>
          <p:cNvSpPr/>
          <p:nvPr/>
        </p:nvSpPr>
        <p:spPr>
          <a:xfrm>
            <a:off x="8394120" y="3758040"/>
            <a:ext cx="283428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THE KINGDOM WAY OUT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21"/>
          <p:cNvSpPr/>
          <p:nvPr/>
        </p:nvSpPr>
        <p:spPr>
          <a:xfrm>
            <a:off x="8394120" y="4050720"/>
            <a:ext cx="2788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Freedom is allegiance to Christ and rebuilding life under God.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22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06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23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 0" descr="/mnt/data/breaking_the_chains_of_control.png"/>
          <p:cNvPicPr/>
          <p:nvPr/>
        </p:nvPicPr>
        <p:blipFill>
          <a:blip r:embed="rId1"/>
          <a:srcRect l="49995" t="0" r="-80826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42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"/>
          <p:cNvSpPr/>
          <p:nvPr/>
        </p:nvSpPr>
        <p:spPr>
          <a:xfrm>
            <a:off x="594360" y="502920"/>
            <a:ext cx="74062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WHO THE TRILOGY IS FOR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2"/>
          <p:cNvSpPr/>
          <p:nvPr/>
        </p:nvSpPr>
        <p:spPr>
          <a:xfrm>
            <a:off x="594360" y="1197720"/>
            <a:ext cx="681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Readers who can feel the age shifting — and want more than panic.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3"/>
          <p:cNvSpPr/>
          <p:nvPr/>
        </p:nvSpPr>
        <p:spPr>
          <a:xfrm>
            <a:off x="594360" y="172800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4"/>
          <p:cNvSpPr/>
          <p:nvPr/>
        </p:nvSpPr>
        <p:spPr>
          <a:xfrm>
            <a:off x="777240" y="2011680"/>
            <a:ext cx="4708800" cy="1142640"/>
          </a:xfrm>
          <a:prstGeom prst="rect">
            <a:avLst/>
          </a:prstGeom>
          <a:solidFill>
            <a:srgbClr val="000000">
              <a:alpha val="78000"/>
            </a:srgbClr>
          </a:solidFill>
          <a:ln w="7620">
            <a:solidFill>
              <a:srgbClr val="b11216">
                <a:alpha val="2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5"/>
          <p:cNvSpPr/>
          <p:nvPr/>
        </p:nvSpPr>
        <p:spPr>
          <a:xfrm>
            <a:off x="1005840" y="2176200"/>
            <a:ext cx="4297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0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Believers &amp; Families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6"/>
          <p:cNvSpPr/>
          <p:nvPr/>
        </p:nvSpPr>
        <p:spPr>
          <a:xfrm>
            <a:off x="1005840" y="2578680"/>
            <a:ext cx="40687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Form homes that can resist fear, screens, hurry, and false worship.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7"/>
          <p:cNvSpPr/>
          <p:nvPr/>
        </p:nvSpPr>
        <p:spPr>
          <a:xfrm>
            <a:off x="6172200" y="2011680"/>
            <a:ext cx="4708800" cy="1142640"/>
          </a:xfrm>
          <a:prstGeom prst="rect">
            <a:avLst/>
          </a:prstGeom>
          <a:solidFill>
            <a:srgbClr val="000000">
              <a:alpha val="78000"/>
            </a:srgbClr>
          </a:solidFill>
          <a:ln w="7620">
            <a:solidFill>
              <a:srgbClr val="b11216">
                <a:alpha val="2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8"/>
          <p:cNvSpPr/>
          <p:nvPr/>
        </p:nvSpPr>
        <p:spPr>
          <a:xfrm>
            <a:off x="6400800" y="2176200"/>
            <a:ext cx="4297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0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Pastors &amp; Churches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9"/>
          <p:cNvSpPr/>
          <p:nvPr/>
        </p:nvSpPr>
        <p:spPr>
          <a:xfrm>
            <a:off x="6400800" y="2578680"/>
            <a:ext cx="40687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Recover the church as a body, not an audience or content brand.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10"/>
          <p:cNvSpPr/>
          <p:nvPr/>
        </p:nvSpPr>
        <p:spPr>
          <a:xfrm>
            <a:off x="777240" y="3657600"/>
            <a:ext cx="4708800" cy="1142640"/>
          </a:xfrm>
          <a:prstGeom prst="rect">
            <a:avLst/>
          </a:prstGeom>
          <a:solidFill>
            <a:srgbClr val="000000">
              <a:alpha val="78000"/>
            </a:srgbClr>
          </a:solidFill>
          <a:ln w="7620">
            <a:solidFill>
              <a:srgbClr val="b11216">
                <a:alpha val="2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11"/>
          <p:cNvSpPr/>
          <p:nvPr/>
        </p:nvSpPr>
        <p:spPr>
          <a:xfrm>
            <a:off x="1005840" y="3822120"/>
            <a:ext cx="4297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0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Builders &amp; Technologists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12"/>
          <p:cNvSpPr/>
          <p:nvPr/>
        </p:nvSpPr>
        <p:spPr>
          <a:xfrm>
            <a:off x="1005840" y="4224600"/>
            <a:ext cx="40687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Create tools that serve dignity, agency, privacy, and love.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13"/>
          <p:cNvSpPr/>
          <p:nvPr/>
        </p:nvSpPr>
        <p:spPr>
          <a:xfrm>
            <a:off x="6172200" y="3657600"/>
            <a:ext cx="4708800" cy="1142640"/>
          </a:xfrm>
          <a:prstGeom prst="rect">
            <a:avLst/>
          </a:prstGeom>
          <a:solidFill>
            <a:srgbClr val="000000">
              <a:alpha val="78000"/>
            </a:srgbClr>
          </a:solidFill>
          <a:ln w="7620">
            <a:solidFill>
              <a:srgbClr val="b11216">
                <a:alpha val="2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14"/>
          <p:cNvSpPr/>
          <p:nvPr/>
        </p:nvSpPr>
        <p:spPr>
          <a:xfrm>
            <a:off x="6400800" y="3822120"/>
            <a:ext cx="4297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0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Workers &amp; Communities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15"/>
          <p:cNvSpPr/>
          <p:nvPr/>
        </p:nvSpPr>
        <p:spPr>
          <a:xfrm>
            <a:off x="6400800" y="4224600"/>
            <a:ext cx="40687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Build meaningful work, mutual aid, and communities of refuge.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6"/>
          <p:cNvSpPr/>
          <p:nvPr/>
        </p:nvSpPr>
        <p:spPr>
          <a:xfrm>
            <a:off x="868680" y="5897880"/>
            <a:ext cx="104238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3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future will test what owns us.</a:t>
            </a:r>
            <a:endParaRPr lang="en-US" sz="2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7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07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18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 0" descr="/mnt/data/the_road_to_armageddon_visualized.png"/>
          <p:cNvPicPr/>
          <p:nvPr/>
        </p:nvPicPr>
        <p:blipFill>
          <a:blip r:embed="rId1"/>
          <a:srcRect l="49994" t="0" r="-79686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57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1"/>
          <p:cNvSpPr/>
          <p:nvPr/>
        </p:nvSpPr>
        <p:spPr>
          <a:xfrm>
            <a:off x="530280" y="502920"/>
            <a:ext cx="731484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WAY OUT IS REBUILDING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2"/>
          <p:cNvSpPr/>
          <p:nvPr/>
        </p:nvSpPr>
        <p:spPr>
          <a:xfrm>
            <a:off x="530280" y="1197720"/>
            <a:ext cx="6729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The trilogy does not end in fear. It ends with formation.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3"/>
          <p:cNvSpPr/>
          <p:nvPr/>
        </p:nvSpPr>
        <p:spPr>
          <a:xfrm>
            <a:off x="530280" y="172800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4"/>
          <p:cNvSpPr/>
          <p:nvPr/>
        </p:nvSpPr>
        <p:spPr>
          <a:xfrm>
            <a:off x="731520" y="182880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01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5"/>
          <p:cNvSpPr/>
          <p:nvPr/>
        </p:nvSpPr>
        <p:spPr>
          <a:xfrm>
            <a:off x="1325880" y="1828800"/>
            <a:ext cx="2605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7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Recover the Mind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6"/>
          <p:cNvSpPr/>
          <p:nvPr/>
        </p:nvSpPr>
        <p:spPr>
          <a:xfrm>
            <a:off x="1325880" y="2212920"/>
            <a:ext cx="2605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Scripture, memory, discernment, patience, and truth.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7"/>
          <p:cNvSpPr/>
          <p:nvPr/>
        </p:nvSpPr>
        <p:spPr>
          <a:xfrm>
            <a:off x="4434840" y="182880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02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8"/>
          <p:cNvSpPr/>
          <p:nvPr/>
        </p:nvSpPr>
        <p:spPr>
          <a:xfrm>
            <a:off x="5029200" y="1828800"/>
            <a:ext cx="2605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7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Recover the Home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9"/>
          <p:cNvSpPr/>
          <p:nvPr/>
        </p:nvSpPr>
        <p:spPr>
          <a:xfrm>
            <a:off x="5029200" y="2212920"/>
            <a:ext cx="2605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Tables, prayer, limits, confession, blessing, and Sabbath.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10"/>
          <p:cNvSpPr/>
          <p:nvPr/>
        </p:nvSpPr>
        <p:spPr>
          <a:xfrm>
            <a:off x="8138160" y="182880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03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1"/>
          <p:cNvSpPr/>
          <p:nvPr/>
        </p:nvSpPr>
        <p:spPr>
          <a:xfrm>
            <a:off x="8732520" y="1828800"/>
            <a:ext cx="2605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7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Recover the Church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12"/>
          <p:cNvSpPr/>
          <p:nvPr/>
        </p:nvSpPr>
        <p:spPr>
          <a:xfrm>
            <a:off x="8732520" y="2212920"/>
            <a:ext cx="2605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A body that carries burdens and stands under pressure.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13"/>
          <p:cNvSpPr/>
          <p:nvPr/>
        </p:nvSpPr>
        <p:spPr>
          <a:xfrm>
            <a:off x="731520" y="342900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04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14"/>
          <p:cNvSpPr/>
          <p:nvPr/>
        </p:nvSpPr>
        <p:spPr>
          <a:xfrm>
            <a:off x="1325880" y="3429000"/>
            <a:ext cx="2605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7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Recover Community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15"/>
          <p:cNvSpPr/>
          <p:nvPr/>
        </p:nvSpPr>
        <p:spPr>
          <a:xfrm>
            <a:off x="1325880" y="3813120"/>
            <a:ext cx="2605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Mutual aid, local trust, shared skills, and practical refuge.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16"/>
          <p:cNvSpPr/>
          <p:nvPr/>
        </p:nvSpPr>
        <p:spPr>
          <a:xfrm>
            <a:off x="4434840" y="342900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05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17"/>
          <p:cNvSpPr/>
          <p:nvPr/>
        </p:nvSpPr>
        <p:spPr>
          <a:xfrm>
            <a:off x="5029200" y="3429000"/>
            <a:ext cx="2605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7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Recover Work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8"/>
          <p:cNvSpPr/>
          <p:nvPr/>
        </p:nvSpPr>
        <p:spPr>
          <a:xfrm>
            <a:off x="5029200" y="3813120"/>
            <a:ext cx="2605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Vocation and craft instead of slavery to debt and metrics.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19"/>
          <p:cNvSpPr/>
          <p:nvPr/>
        </p:nvSpPr>
        <p:spPr>
          <a:xfrm>
            <a:off x="8138160" y="3429000"/>
            <a:ext cx="502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8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06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20"/>
          <p:cNvSpPr/>
          <p:nvPr/>
        </p:nvSpPr>
        <p:spPr>
          <a:xfrm>
            <a:off x="8732520" y="3429000"/>
            <a:ext cx="26056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7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Recover Technology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21"/>
          <p:cNvSpPr/>
          <p:nvPr/>
        </p:nvSpPr>
        <p:spPr>
          <a:xfrm>
            <a:off x="8732520" y="3813120"/>
            <a:ext cx="26056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Tools under love, privacy, accountability, repair, and mercy.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22"/>
          <p:cNvSpPr/>
          <p:nvPr/>
        </p:nvSpPr>
        <p:spPr>
          <a:xfrm>
            <a:off x="960120" y="5943600"/>
            <a:ext cx="100580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900" b="0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Freedom is not self-rule. Freedom is joyful surrender to the rightful King.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23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08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24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 0" descr="/mnt/data/digital_disruption_and_human_identity.png"/>
          <p:cNvPicPr/>
          <p:nvPr/>
        </p:nvPicPr>
        <p:blipFill>
          <a:blip r:embed="rId1"/>
          <a:srcRect l="9997" t="0" r="-194194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"/>
          <p:cNvSpPr/>
          <p:nvPr/>
        </p:nvSpPr>
        <p:spPr>
          <a:xfrm>
            <a:off x="502920" y="502920"/>
            <a:ext cx="74062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READER JOURNEY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2"/>
          <p:cNvSpPr/>
          <p:nvPr/>
        </p:nvSpPr>
        <p:spPr>
          <a:xfrm>
            <a:off x="502920" y="1197720"/>
            <a:ext cx="681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A complete path from diagnosis to exodus to rebuilding.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3"/>
          <p:cNvSpPr/>
          <p:nvPr/>
        </p:nvSpPr>
        <p:spPr>
          <a:xfrm>
            <a:off x="502920" y="172800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4"/>
          <p:cNvSpPr/>
          <p:nvPr/>
        </p:nvSpPr>
        <p:spPr>
          <a:xfrm>
            <a:off x="2560320" y="3364920"/>
            <a:ext cx="2286000" cy="360"/>
          </a:xfrm>
          <a:prstGeom prst="line">
            <a:avLst/>
          </a:prstGeom>
          <a:ln w="27940">
            <a:solidFill>
              <a:srgbClr val="e31b2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5"/>
          <p:cNvSpPr/>
          <p:nvPr/>
        </p:nvSpPr>
        <p:spPr>
          <a:xfrm>
            <a:off x="5806440" y="3364920"/>
            <a:ext cx="2286000" cy="360"/>
          </a:xfrm>
          <a:prstGeom prst="line">
            <a:avLst/>
          </a:prstGeom>
          <a:ln w="27940">
            <a:solidFill>
              <a:srgbClr val="e31b23"/>
            </a:solidFill>
            <a:round/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6"/>
          <p:cNvSpPr/>
          <p:nvPr/>
        </p:nvSpPr>
        <p:spPr>
          <a:xfrm>
            <a:off x="822960" y="2057400"/>
            <a:ext cx="1325520" cy="21211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8" name="Image 1" descr="/mnt/data/Shorting_Human_Origin_eBook_Cover_KDP_1600x2560.jpg"/>
          <p:cNvPicPr/>
          <p:nvPr/>
        </p:nvPicPr>
        <p:blipFill>
          <a:blip r:embed="rId2"/>
          <a:stretch/>
        </p:blipFill>
        <p:spPr>
          <a:xfrm>
            <a:off x="749880" y="1965960"/>
            <a:ext cx="1325520" cy="212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9" name="Shape 7"/>
          <p:cNvSpPr/>
          <p:nvPr/>
        </p:nvSpPr>
        <p:spPr>
          <a:xfrm>
            <a:off x="749880" y="1965960"/>
            <a:ext cx="1325520" cy="21211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8"/>
          <p:cNvSpPr/>
          <p:nvPr/>
        </p:nvSpPr>
        <p:spPr>
          <a:xfrm>
            <a:off x="2322720" y="233172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START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9"/>
          <p:cNvSpPr/>
          <p:nvPr/>
        </p:nvSpPr>
        <p:spPr>
          <a:xfrm>
            <a:off x="2322720" y="2697480"/>
            <a:ext cx="16912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Understand the AI crisis and why human origin matters.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10"/>
          <p:cNvSpPr/>
          <p:nvPr/>
        </p:nvSpPr>
        <p:spPr>
          <a:xfrm>
            <a:off x="4114800" y="2057400"/>
            <a:ext cx="1325520" cy="21211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83" name="Image 2" descr="/mnt/data/The_Road_to_Armageddon_eBook_Cover_1600x2560.jpg"/>
          <p:cNvPicPr/>
          <p:nvPr/>
        </p:nvPicPr>
        <p:blipFill>
          <a:blip r:embed="rId3"/>
          <a:stretch/>
        </p:blipFill>
        <p:spPr>
          <a:xfrm>
            <a:off x="4041720" y="1965960"/>
            <a:ext cx="1325520" cy="212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4" name="Shape 11"/>
          <p:cNvSpPr/>
          <p:nvPr/>
        </p:nvSpPr>
        <p:spPr>
          <a:xfrm>
            <a:off x="4041720" y="1965960"/>
            <a:ext cx="1325520" cy="21211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2"/>
          <p:cNvSpPr/>
          <p:nvPr/>
        </p:nvSpPr>
        <p:spPr>
          <a:xfrm>
            <a:off x="5614560" y="233172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CONTINUE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3"/>
          <p:cNvSpPr/>
          <p:nvPr/>
        </p:nvSpPr>
        <p:spPr>
          <a:xfrm>
            <a:off x="5614560" y="2697480"/>
            <a:ext cx="16912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Trace the systems that brought us to the edge.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14"/>
          <p:cNvSpPr/>
          <p:nvPr/>
        </p:nvSpPr>
        <p:spPr>
          <a:xfrm>
            <a:off x="7406640" y="2057400"/>
            <a:ext cx="1325520" cy="21211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88" name="Image 3" descr="/mnt/data/Breaking_the_Chains_eBook_Cover_KDP_1600x2560.jpg"/>
          <p:cNvPicPr/>
          <p:nvPr/>
        </p:nvPicPr>
        <p:blipFill>
          <a:blip r:embed="rId4"/>
          <a:stretch/>
        </p:blipFill>
        <p:spPr>
          <a:xfrm>
            <a:off x="7333560" y="1965960"/>
            <a:ext cx="1325520" cy="2121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9" name="Shape 15"/>
          <p:cNvSpPr/>
          <p:nvPr/>
        </p:nvSpPr>
        <p:spPr>
          <a:xfrm>
            <a:off x="7333560" y="1965960"/>
            <a:ext cx="1325520" cy="21211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16"/>
          <p:cNvSpPr/>
          <p:nvPr/>
        </p:nvSpPr>
        <p:spPr>
          <a:xfrm>
            <a:off x="8906400" y="233172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FINISH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17"/>
          <p:cNvSpPr/>
          <p:nvPr/>
        </p:nvSpPr>
        <p:spPr>
          <a:xfrm>
            <a:off x="8906400" y="2697480"/>
            <a:ext cx="16912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Break the chains and rebuild life under Christ.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18"/>
          <p:cNvSpPr/>
          <p:nvPr/>
        </p:nvSpPr>
        <p:spPr>
          <a:xfrm>
            <a:off x="2286000" y="5897880"/>
            <a:ext cx="7680600" cy="40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23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CRISIS  →  ROAD  →  FREEDOM</a:t>
            </a:r>
            <a:endParaRPr lang="en-US" sz="2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19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09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20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Image 0" descr="/mnt/data/breaking_the_chains_of_control.png"/>
          <p:cNvPicPr/>
          <p:nvPr/>
        </p:nvPicPr>
        <p:blipFill>
          <a:blip r:embed="rId1"/>
          <a:srcRect l="49995" t="0" r="-80826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6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42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"/>
          <p:cNvSpPr/>
          <p:nvPr/>
        </p:nvSpPr>
        <p:spPr>
          <a:xfrm>
            <a:off x="530280" y="475560"/>
            <a:ext cx="8137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LAUNCH ECOSYSTEM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2"/>
          <p:cNvSpPr/>
          <p:nvPr/>
        </p:nvSpPr>
        <p:spPr>
          <a:xfrm>
            <a:off x="530280" y="1170360"/>
            <a:ext cx="74869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Position the trilogy as a premium brand across Amazon, the website, media, and community.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3"/>
          <p:cNvSpPr/>
          <p:nvPr/>
        </p:nvSpPr>
        <p:spPr>
          <a:xfrm>
            <a:off x="530280" y="1700640"/>
            <a:ext cx="2011680" cy="360"/>
          </a:xfrm>
          <a:prstGeom prst="line">
            <a:avLst/>
          </a:prstGeom>
          <a:ln w="1905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4"/>
          <p:cNvSpPr/>
          <p:nvPr/>
        </p:nvSpPr>
        <p:spPr>
          <a:xfrm>
            <a:off x="685800" y="1783080"/>
            <a:ext cx="470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AMAZON / KDP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5"/>
          <p:cNvSpPr/>
          <p:nvPr/>
        </p:nvSpPr>
        <p:spPr>
          <a:xfrm>
            <a:off x="685800" y="2103120"/>
            <a:ext cx="47545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Three paperback + ebook listings with consistent subtitles, keywords, and covers.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6"/>
          <p:cNvSpPr/>
          <p:nvPr/>
        </p:nvSpPr>
        <p:spPr>
          <a:xfrm>
            <a:off x="685800" y="2651760"/>
            <a:ext cx="4251960" cy="360"/>
          </a:xfrm>
          <a:prstGeom prst="line">
            <a:avLst/>
          </a:prstGeom>
          <a:ln w="7620">
            <a:solidFill>
              <a:srgbClr val="b11216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7"/>
          <p:cNvSpPr/>
          <p:nvPr/>
        </p:nvSpPr>
        <p:spPr>
          <a:xfrm>
            <a:off x="6172200" y="1783080"/>
            <a:ext cx="470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TRILOGY WEBSITE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8"/>
          <p:cNvSpPr/>
          <p:nvPr/>
        </p:nvSpPr>
        <p:spPr>
          <a:xfrm>
            <a:off x="6172200" y="2103120"/>
            <a:ext cx="47545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Official hub: The crisis, the road, the way out.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9"/>
          <p:cNvSpPr/>
          <p:nvPr/>
        </p:nvSpPr>
        <p:spPr>
          <a:xfrm>
            <a:off x="6172200" y="2651760"/>
            <a:ext cx="4251960" cy="360"/>
          </a:xfrm>
          <a:prstGeom prst="line">
            <a:avLst/>
          </a:prstGeom>
          <a:ln w="7620">
            <a:solidFill>
              <a:srgbClr val="b11216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10"/>
          <p:cNvSpPr/>
          <p:nvPr/>
        </p:nvSpPr>
        <p:spPr>
          <a:xfrm>
            <a:off x="685800" y="3044880"/>
            <a:ext cx="470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READER DISPATCH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1"/>
          <p:cNvSpPr/>
          <p:nvPr/>
        </p:nvSpPr>
        <p:spPr>
          <a:xfrm>
            <a:off x="685800" y="3364920"/>
            <a:ext cx="47545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Email list for essays, resources, launch updates, and book excerpts.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12"/>
          <p:cNvSpPr/>
          <p:nvPr/>
        </p:nvSpPr>
        <p:spPr>
          <a:xfrm>
            <a:off x="685800" y="3913560"/>
            <a:ext cx="4251960" cy="360"/>
          </a:xfrm>
          <a:prstGeom prst="line">
            <a:avLst/>
          </a:prstGeom>
          <a:ln w="7620">
            <a:solidFill>
              <a:srgbClr val="b11216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13"/>
          <p:cNvSpPr/>
          <p:nvPr/>
        </p:nvSpPr>
        <p:spPr>
          <a:xfrm>
            <a:off x="6172200" y="3044880"/>
            <a:ext cx="470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PODCAST / MEDIA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14"/>
          <p:cNvSpPr/>
          <p:nvPr/>
        </p:nvSpPr>
        <p:spPr>
          <a:xfrm>
            <a:off x="6172200" y="3364920"/>
            <a:ext cx="47545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A clear message: AI, managed life, human dignity, and Christian freedom.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15"/>
          <p:cNvSpPr/>
          <p:nvPr/>
        </p:nvSpPr>
        <p:spPr>
          <a:xfrm>
            <a:off x="6172200" y="3913560"/>
            <a:ext cx="4251960" cy="360"/>
          </a:xfrm>
          <a:prstGeom prst="line">
            <a:avLst/>
          </a:prstGeom>
          <a:ln w="7620">
            <a:solidFill>
              <a:srgbClr val="b11216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16"/>
          <p:cNvSpPr/>
          <p:nvPr/>
        </p:nvSpPr>
        <p:spPr>
          <a:xfrm>
            <a:off x="685800" y="4306680"/>
            <a:ext cx="470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CHURCH / COMMUNITY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17"/>
          <p:cNvSpPr/>
          <p:nvPr/>
        </p:nvSpPr>
        <p:spPr>
          <a:xfrm>
            <a:off x="685800" y="4626720"/>
            <a:ext cx="47545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Reader guide, small group questions, and discussion nights.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18"/>
          <p:cNvSpPr/>
          <p:nvPr/>
        </p:nvSpPr>
        <p:spPr>
          <a:xfrm>
            <a:off x="685800" y="5175360"/>
            <a:ext cx="4251960" cy="360"/>
          </a:xfrm>
          <a:prstGeom prst="line">
            <a:avLst/>
          </a:prstGeom>
          <a:ln w="7620">
            <a:solidFill>
              <a:srgbClr val="b11216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19"/>
          <p:cNvSpPr/>
          <p:nvPr/>
        </p:nvSpPr>
        <p:spPr>
          <a:xfrm>
            <a:off x="6172200" y="4306680"/>
            <a:ext cx="47088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SOCIAL CONTENT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20"/>
          <p:cNvSpPr/>
          <p:nvPr/>
        </p:nvSpPr>
        <p:spPr>
          <a:xfrm>
            <a:off x="6172200" y="4626720"/>
            <a:ext cx="47545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300" b="0" u="none" strike="noStrike">
                <a:solidFill>
                  <a:srgbClr val="f6f2ea"/>
                </a:solidFill>
                <a:effectLst/>
                <a:uFillTx/>
                <a:latin typeface="Aptos"/>
                <a:ea typeface="Aptos"/>
              </a:rPr>
              <a:t>Quote graphics, short clips, and themed carousels from each book.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Shape 21"/>
          <p:cNvSpPr/>
          <p:nvPr/>
        </p:nvSpPr>
        <p:spPr>
          <a:xfrm>
            <a:off x="6172200" y="5175360"/>
            <a:ext cx="4251960" cy="360"/>
          </a:xfrm>
          <a:prstGeom prst="line">
            <a:avLst/>
          </a:prstGeom>
          <a:ln w="7620">
            <a:solidFill>
              <a:srgbClr val="b11216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22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10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23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 0" descr="/mnt/data/road_to_armageddon_dystopian_future_ahead.png"/>
          <p:cNvPicPr/>
          <p:nvPr/>
        </p:nvPicPr>
        <p:blipFill>
          <a:blip r:embed="rId1"/>
          <a:srcRect l="49994" t="0" r="-234187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1" name="Shape 0"/>
          <p:cNvSpPr/>
          <p:nvPr/>
        </p:nvSpPr>
        <p:spPr>
          <a:xfrm>
            <a:off x="0" y="360"/>
            <a:ext cx="12191400" cy="6857640"/>
          </a:xfrm>
          <a:prstGeom prst="rect">
            <a:avLst/>
          </a:prstGeom>
          <a:solidFill>
            <a:srgbClr val="000000">
              <a:alpha val="50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"/>
          <p:cNvSpPr/>
          <p:nvPr/>
        </p:nvSpPr>
        <p:spPr>
          <a:xfrm>
            <a:off x="685800" y="658440"/>
            <a:ext cx="5668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200" b="1" u="none" strike="noStrike">
                <a:solidFill>
                  <a:srgbClr val="e31b23"/>
                </a:solidFill>
                <a:effectLst/>
                <a:uFillTx/>
                <a:latin typeface="Aptos"/>
                <a:ea typeface="Aptos"/>
              </a:rPr>
              <a:t>THE TRILOGY IN ONE SENTENCE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2"/>
          <p:cNvSpPr/>
          <p:nvPr/>
        </p:nvSpPr>
        <p:spPr>
          <a:xfrm>
            <a:off x="685800" y="1234440"/>
            <a:ext cx="1001232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Book One names the crisis.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Book Two traces the road.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4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Book Three breaks the chains.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3"/>
          <p:cNvSpPr/>
          <p:nvPr/>
        </p:nvSpPr>
        <p:spPr>
          <a:xfrm>
            <a:off x="749880" y="4206240"/>
            <a:ext cx="694908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6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Together, the trilogy is a warning and a roadmap: a call to recover human origin, resist the managed world, and rebuild life under the Lordship of Christ.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4"/>
          <p:cNvSpPr/>
          <p:nvPr/>
        </p:nvSpPr>
        <p:spPr>
          <a:xfrm>
            <a:off x="8622720" y="4251960"/>
            <a:ext cx="712800" cy="114264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26" name="Image 1" descr="/mnt/data/Shorting_Human_Origin_eBook_Cover_KDP_1600x2560.jpg"/>
          <p:cNvPicPr/>
          <p:nvPr/>
        </p:nvPicPr>
        <p:blipFill>
          <a:blip r:embed="rId2"/>
          <a:srcRect l="81" t="0" r="81" b="0"/>
          <a:stretch/>
        </p:blipFill>
        <p:spPr>
          <a:xfrm>
            <a:off x="8549640" y="4160520"/>
            <a:ext cx="712800" cy="1142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7" name="Shape 5"/>
          <p:cNvSpPr/>
          <p:nvPr/>
        </p:nvSpPr>
        <p:spPr>
          <a:xfrm>
            <a:off x="8549640" y="4160520"/>
            <a:ext cx="712800" cy="114264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6"/>
          <p:cNvSpPr/>
          <p:nvPr/>
        </p:nvSpPr>
        <p:spPr>
          <a:xfrm>
            <a:off x="9262800" y="4069080"/>
            <a:ext cx="822600" cy="131652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7"/>
          <p:cNvSpPr/>
          <p:nvPr/>
        </p:nvSpPr>
        <p:spPr>
          <a:xfrm>
            <a:off x="9189720" y="3977640"/>
            <a:ext cx="822600" cy="131652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8"/>
          <p:cNvSpPr/>
          <p:nvPr/>
        </p:nvSpPr>
        <p:spPr>
          <a:xfrm>
            <a:off x="9994320" y="4251960"/>
            <a:ext cx="712800" cy="114264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1" name="Image 3" descr="/mnt/data/Breaking_the_Chains_eBook_Cover_KDP_1600x2560.jpg"/>
          <p:cNvPicPr/>
          <p:nvPr/>
        </p:nvPicPr>
        <p:blipFill>
          <a:blip r:embed="rId3"/>
          <a:srcRect l="81" t="0" r="81" b="0"/>
          <a:stretch/>
        </p:blipFill>
        <p:spPr>
          <a:xfrm>
            <a:off x="9921240" y="4160520"/>
            <a:ext cx="712800" cy="1142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Shape 9"/>
          <p:cNvSpPr/>
          <p:nvPr/>
        </p:nvSpPr>
        <p:spPr>
          <a:xfrm>
            <a:off x="9921240" y="4160520"/>
            <a:ext cx="712800" cy="114264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0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11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Shape 11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5" name=""/>
          <p:cNvPicPr/>
          <p:nvPr/>
        </p:nvPicPr>
        <p:blipFill>
          <a:blip r:embed="rId4"/>
          <a:stretch/>
        </p:blipFill>
        <p:spPr>
          <a:xfrm>
            <a:off x="9204840" y="3957480"/>
            <a:ext cx="805680" cy="1288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5060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Image 0" descr="/mnt/data/breaking_chains_under_a_radiant_cross.png"/>
          <p:cNvPicPr/>
          <p:nvPr/>
        </p:nvPicPr>
        <p:blipFill>
          <a:blip r:embed="rId1"/>
          <a:srcRect l="49995" t="0" r="-80826" b="0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78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00000">
              <a:alpha val="68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2"/>
          <p:cNvSpPr/>
          <p:nvPr/>
        </p:nvSpPr>
        <p:spPr>
          <a:xfrm>
            <a:off x="685800" y="731520"/>
            <a:ext cx="1078956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38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THE DOOR HAS BEEN OPENED.</a:t>
            </a:r>
            <a:endParaRPr lang="en-US" sz="3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3"/>
          <p:cNvSpPr/>
          <p:nvPr/>
        </p:nvSpPr>
        <p:spPr>
          <a:xfrm>
            <a:off x="685800" y="1536120"/>
            <a:ext cx="107895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4600" b="1" u="none" strike="noStrike">
                <a:solidFill>
                  <a:srgbClr val="f6f2ea"/>
                </a:solidFill>
                <a:effectLst/>
                <a:uFillTx/>
                <a:latin typeface="Georgia"/>
                <a:ea typeface="Georgia"/>
              </a:rPr>
              <a:t>Walk free.</a:t>
            </a:r>
            <a:endParaRPr lang="en-US" sz="4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Shape 4"/>
          <p:cNvSpPr/>
          <p:nvPr/>
        </p:nvSpPr>
        <p:spPr>
          <a:xfrm>
            <a:off x="4160520" y="2423160"/>
            <a:ext cx="3840480" cy="360"/>
          </a:xfrm>
          <a:prstGeom prst="line">
            <a:avLst/>
          </a:prstGeom>
          <a:ln w="20320">
            <a:solidFill>
              <a:srgbClr val="e31b2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5"/>
          <p:cNvSpPr/>
          <p:nvPr/>
        </p:nvSpPr>
        <p:spPr>
          <a:xfrm>
            <a:off x="1463040" y="2880360"/>
            <a:ext cx="93265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900" b="0" u="none" strike="noStrike">
                <a:solidFill>
                  <a:srgbClr val="c9cdd3"/>
                </a:solidFill>
                <a:effectLst/>
                <a:uFillTx/>
                <a:latin typeface="Aptos"/>
                <a:ea typeface="Aptos"/>
              </a:rPr>
              <a:t>Recover human origin. Resist the managed world. Rebuild under God.</a:t>
            </a:r>
            <a:endParaRPr lang="en-US" sz="19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6"/>
          <p:cNvSpPr/>
          <p:nvPr/>
        </p:nvSpPr>
        <p:spPr>
          <a:xfrm>
            <a:off x="3776400" y="3858840"/>
            <a:ext cx="959760" cy="153576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4" name="Image 1" descr="/mnt/data/Shorting_Human_Origin_eBook_Cover_KDP_1600x2560.jpg"/>
          <p:cNvPicPr/>
          <p:nvPr/>
        </p:nvPicPr>
        <p:blipFill>
          <a:blip r:embed="rId2"/>
          <a:stretch/>
        </p:blipFill>
        <p:spPr>
          <a:xfrm>
            <a:off x="3703320" y="3767400"/>
            <a:ext cx="959760" cy="153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5" name="Shape 7"/>
          <p:cNvSpPr/>
          <p:nvPr/>
        </p:nvSpPr>
        <p:spPr>
          <a:xfrm>
            <a:off x="3703320" y="3767400"/>
            <a:ext cx="959760" cy="153576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8"/>
          <p:cNvSpPr/>
          <p:nvPr/>
        </p:nvSpPr>
        <p:spPr>
          <a:xfrm>
            <a:off x="5239440" y="3611880"/>
            <a:ext cx="1142640" cy="182844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9"/>
          <p:cNvSpPr/>
          <p:nvPr/>
        </p:nvSpPr>
        <p:spPr>
          <a:xfrm>
            <a:off x="5166360" y="3520440"/>
            <a:ext cx="1142640" cy="182844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Shape 10"/>
          <p:cNvSpPr/>
          <p:nvPr/>
        </p:nvSpPr>
        <p:spPr>
          <a:xfrm>
            <a:off x="6885360" y="3858840"/>
            <a:ext cx="959760" cy="1535760"/>
          </a:xfrm>
          <a:prstGeom prst="rect">
            <a:avLst/>
          </a:prstGeom>
          <a:solidFill>
            <a:srgbClr val="000000">
              <a:alpha val="45000"/>
            </a:srgbClr>
          </a:solidFill>
          <a:ln w="12700">
            <a:solidFill>
              <a:srgbClr val="00000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9" name="Image 3" descr="/mnt/data/Breaking_the_Chains_eBook_Cover_KDP_1600x2560.jpg"/>
          <p:cNvPicPr/>
          <p:nvPr/>
        </p:nvPicPr>
        <p:blipFill>
          <a:blip r:embed="rId3"/>
          <a:stretch/>
        </p:blipFill>
        <p:spPr>
          <a:xfrm>
            <a:off x="6812280" y="3767400"/>
            <a:ext cx="959760" cy="1535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0" name="Shape 11"/>
          <p:cNvSpPr/>
          <p:nvPr/>
        </p:nvSpPr>
        <p:spPr>
          <a:xfrm>
            <a:off x="6812280" y="3767400"/>
            <a:ext cx="959760" cy="1535760"/>
          </a:xfrm>
          <a:prstGeom prst="rect">
            <a:avLst/>
          </a:prstGeom>
          <a:noFill/>
          <a:ln w="8890">
            <a:solidFill>
              <a:srgbClr val="f6f2ea">
                <a:alpha val="4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12"/>
          <p:cNvSpPr/>
          <p:nvPr/>
        </p:nvSpPr>
        <p:spPr>
          <a:xfrm>
            <a:off x="2057400" y="6199560"/>
            <a:ext cx="81378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rIns="360" tIns="360" bIns="36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1100" b="0" u="none" strike="noStrike">
                <a:solidFill>
                  <a:srgbClr val="8b929e"/>
                </a:solidFill>
                <a:effectLst/>
                <a:uFillTx/>
                <a:latin typeface="Aptos"/>
                <a:ea typeface="Aptos"/>
              </a:rPr>
              <a:t>THE HUMAN ORIGIN TRILOGY • DISCIPLES OF LOVE</a:t>
            </a:r>
            <a:endParaRPr lang="en-US" sz="11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3"/>
          <p:cNvSpPr/>
          <p:nvPr/>
        </p:nvSpPr>
        <p:spPr>
          <a:xfrm>
            <a:off x="11292840" y="6446520"/>
            <a:ext cx="5025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lang="en-US" sz="700" b="0" u="none" strike="noStrike">
                <a:solidFill>
                  <a:srgbClr val="8b929e"/>
                </a:solidFill>
                <a:effectLst/>
                <a:uFillTx/>
                <a:latin typeface="Aptos"/>
              </a:rPr>
              <a:t>12</a:t>
            </a:r>
            <a:endParaRPr lang="en-US" sz="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3" name="Shape 14"/>
          <p:cNvSpPr/>
          <p:nvPr/>
        </p:nvSpPr>
        <p:spPr>
          <a:xfrm>
            <a:off x="10744200" y="6546960"/>
            <a:ext cx="868680" cy="360"/>
          </a:xfrm>
          <a:prstGeom prst="line">
            <a:avLst/>
          </a:prstGeom>
          <a:ln w="6350">
            <a:solidFill>
              <a:srgbClr val="b11216">
                <a:alpha val="6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4" name=""/>
          <p:cNvPicPr/>
          <p:nvPr/>
        </p:nvPicPr>
        <p:blipFill>
          <a:blip r:embed="rId4"/>
          <a:stretch/>
        </p:blipFill>
        <p:spPr>
          <a:xfrm>
            <a:off x="5257080" y="3429000"/>
            <a:ext cx="1143720" cy="1828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LibreOffice/25.8.5.2$Windows_X86_64 LibreOffice_project/9c8b85f387cc00a89945a79c9e6239f32e450ac2</Application>
  <AppVersion>15.0000</AppVersion>
  <Words>0</Words>
  <Paragraphs>0</Paragraphs>
  <Company>Disciples of Love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2026-05-18T16:13:28Z</dcterms:created>
  <dc:creator>Disciples of Love</dc:creator>
  <dc:description/>
  <dc:language>en-US</dc:language>
  <cp:lastModifiedBy/>
  <dcterms:modified xsi:type="dcterms:W3CDTF">2026-05-18T12:27:56Z</dcterms:modified>
  <cp:revision>2</cp:revision>
  <dc:subject>The Human Origin Trilogy</dc:subject>
  <dc:title>The Human Origin Trilogy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12</vt:i4>
  </property>
  <property fmtid="{D5CDD505-2E9C-101B-9397-08002B2CF9AE}" pid="3" name="PresentationFormat">
    <vt:lpwstr>On-screen Show (16:9)</vt:lpwstr>
  </property>
  <property fmtid="{D5CDD505-2E9C-101B-9397-08002B2CF9AE}" pid="4" name="Slides">
    <vt:i4>12</vt:i4>
  </property>
</Properties>
</file>